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6" r:id="rId3"/>
    <p:sldId id="269" r:id="rId4"/>
    <p:sldId id="258" r:id="rId5"/>
    <p:sldId id="264" r:id="rId6"/>
    <p:sldId id="266" r:id="rId7"/>
    <p:sldId id="265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 Решетников" initials="МР" lastIdx="2" clrIdx="0">
    <p:extLst>
      <p:ext uri="{19B8F6BF-5375-455C-9EA6-DF929625EA0E}">
        <p15:presenceInfo xmlns:p15="http://schemas.microsoft.com/office/powerpoint/2012/main" userId="d5ce8dda41a288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546"/>
    <a:srgbClr val="529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07ADECE-69A8-48FC-93D1-176FE1EE08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E4A77-8850-4809-9545-8FDA7A8D5D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FE46-F662-4A53-97EC-49766A9F8607}" type="datetimeFigureOut">
              <a:rPr lang="ru-RU" smtClean="0"/>
              <a:t>20.05.2025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84C373-EF3F-450E-9ACA-EBA8C98CBE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288B9C-FA40-4912-AC22-5741FF8BAE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1EAF3-0012-4AF9-89F9-E46DB93DB5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18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4F995-8C2F-4E7F-A642-91000F51CEE8}" type="datetimeFigureOut">
              <a:rPr lang="ru-RU" smtClean="0"/>
              <a:t>20.05.2025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BA386-AFB1-4037-9F23-36D90DD284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995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F2171-AA89-49F2-BC8D-45A747C27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9CEC0D-C685-42CB-8E4C-F29BEFE1F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753CDA-C6CA-400E-9B75-FF3E4CB7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78-AE8E-4423-8E80-5D03CC99306D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9A07D-B787-48CA-8A42-9DE23CD1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BB08-74F3-4520-A643-701B28AF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80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2F3E0-F991-4238-9206-9A79DBBB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77CC7E-9408-4D9A-90E8-B40B87B35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0BD84-3D15-4B64-8E93-8134470E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3FEB-5928-4412-95B9-41C5808A6714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AE45C-DECB-4F74-A5C4-424F60356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5DB2F-0C5D-4DA4-9CC9-BDF2ED95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61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AC9439-FADF-4AEB-8945-9E4129735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00EE5C-2F21-45CD-BB6F-CFC8B8082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9A313A-40E3-47D6-9DA8-C0ECF807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77D-CF93-4C46-8D4C-D9EC849D1EB3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81926-6799-4B1B-AFAA-7B8293EC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FE55BE-1410-4DA9-A337-7E98F8EF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16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FB63-C782-45B5-B7E8-82A65625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F5279-7EE9-4C9B-8DE9-665BFCDE6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659D2-9322-4347-A16C-E5E2391F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BB2A-4D87-4E81-A5D1-C92D1440DDEE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1A94A-78C0-40A0-8B60-44867665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D99C2-3320-4F57-8413-C3944F37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85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7EEB-9448-4C37-99A6-0CD4BAC3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DC552-B664-4045-BF57-6BD454A8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A4584-A70E-4AED-BB39-65FECBA7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8713-5597-40AA-8F68-1D707F21F902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78445-3931-42C7-B661-21016A79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E6FEE-DC0C-42DB-B0A3-F21551AD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7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AA764-8EA4-4391-BC26-4F917A9A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6D40F-6A8E-470D-85EA-308F8F7B5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5F2395-D47B-4B4A-BA71-5619451D7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7808F1-1A80-45D2-9203-F2D4C7D0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B227-3E5B-481E-9BD1-B4740BFBB649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59F42D-2CA0-440F-80EE-40133290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D75B3-7FE2-45DD-B6B3-C6CB7F26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47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1A83-3152-4D4E-8B07-BCB16721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4DB5EF-AB43-426E-BCDA-18922C991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2280B-48A3-4FE5-881F-B8501583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635E97-17E5-44B2-936C-C50ECA00D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CC7D9C-19B1-4ED7-8CDF-0892BF820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A07F39-4524-4878-9039-4F4B9335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EDA6-BE38-4BF1-A053-B7A2317FA454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54FA1B-EC81-485F-B662-3D9EA0E6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663B2B-E3BD-4729-9A70-8FB63B17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5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883F8-E079-4B64-9339-52ED784F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B98B23-765E-4D82-82A7-87118627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7D60-CB13-40CC-AF9F-699B1F56F0DC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88A3EC-3E91-4191-B4C0-9FF426BC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163474-EBCF-4E28-83C9-EF84D3EE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36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C03172-626F-4747-A5C6-16A2EA69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BCD56-230C-4B70-8CC2-24D294A64191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63B3A5-2CE5-4F86-8D4B-833C94911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C3489-A0B1-4D0E-8E42-A52B03AD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9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B158E-76E5-466A-9D0E-1984CA63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F3CD8-35F8-4CF3-AE19-AE344BFC6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4553DA-83CC-45A9-811A-4DBA3951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4F1EAF-B69D-4637-8F5C-E93F4944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1A7A-F590-40DE-8B62-EF8104E2F4A5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1F8D7E-B281-4BBB-BF96-7186BCA0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E0A15-C7DC-4114-81F5-4E5B4A06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28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00FD9-BA6D-4B1F-92B6-3BD1200A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111AD4-FAB0-48B5-A535-F032AE5CE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6C848B-F2EB-412A-BD20-8E03ECF31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A6AF3-A434-43B3-BFB6-8A2123CE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9F46-C93C-4B02-9A5D-61A9C44EB9C3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DD396D-97CC-47A9-8478-3E8D4279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385952-DF8B-4FCA-BF15-3E55E2ED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70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784EB-0A9D-4557-AA2F-6231C2EA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2B7323-8DE4-401C-9D22-E8DB9CAA1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CABBE-DC43-4BAE-9189-8EA18907B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2085-AAA6-4BDB-A549-DCA51E720434}" type="datetime1">
              <a:rPr lang="ru-RU" smtClean="0"/>
              <a:t>20.05.2025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30ADB-64B2-4351-9165-94B35B5EE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23CC11-D386-4683-8159-57BEBD3B8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138C-D994-4360-AAB1-AFBDDF2CE8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2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11" Type="http://schemas.openxmlformats.org/officeDocument/2006/relationships/image" Target="../media/image11.jpe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C635D6C6-FC98-4AF7-A8BC-D71ADD137293}"/>
              </a:ext>
            </a:extLst>
          </p:cNvPr>
          <p:cNvSpPr/>
          <p:nvPr/>
        </p:nvSpPr>
        <p:spPr>
          <a:xfrm rot="10800000" flipH="1">
            <a:off x="0" y="-57150"/>
            <a:ext cx="5149382" cy="6972300"/>
          </a:xfrm>
          <a:prstGeom prst="chevron">
            <a:avLst>
              <a:gd name="adj" fmla="val 72222"/>
            </a:avLst>
          </a:prstGeom>
          <a:solidFill>
            <a:srgbClr val="529990">
              <a:alpha val="60000"/>
            </a:srgbClr>
          </a:solidFill>
          <a:ln>
            <a:noFill/>
          </a:ln>
          <a:effectLst>
            <a:outerShdw blurRad="622300" sx="99000" sy="99000" algn="ctr" rotWithShape="0">
              <a:srgbClr val="529990">
                <a:alpha val="41000"/>
              </a:srgb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63F382-208C-46DF-9C1D-C49FBD6BFBF8}"/>
              </a:ext>
            </a:extLst>
          </p:cNvPr>
          <p:cNvSpPr txBox="1"/>
          <p:nvPr/>
        </p:nvSpPr>
        <p:spPr>
          <a:xfrm>
            <a:off x="-312317" y="1074267"/>
            <a:ext cx="70469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0" cap="all" dirty="0">
                <a:solidFill>
                  <a:srgbClr val="FFFFFF"/>
                </a:solidFill>
                <a:effectLst/>
                <a:latin typeface="Inter Regular"/>
              </a:rPr>
              <a:t>центр </a:t>
            </a:r>
            <a:br>
              <a:rPr lang="ru-RU" sz="4800" b="1" i="0" cap="all" dirty="0">
                <a:solidFill>
                  <a:srgbClr val="FFFFFF"/>
                </a:solidFill>
                <a:effectLst/>
                <a:latin typeface="Inter Regular"/>
              </a:rPr>
            </a:br>
            <a:r>
              <a:rPr lang="ru-RU" sz="4800" b="1" i="0" cap="all" dirty="0">
                <a:solidFill>
                  <a:srgbClr val="FFFFFF"/>
                </a:solidFill>
                <a:effectLst/>
                <a:latin typeface="Inter Regular"/>
              </a:rPr>
              <a:t>промышленной роботизации </a:t>
            </a:r>
          </a:p>
          <a:p>
            <a:pPr algn="ctr"/>
            <a:endParaRPr lang="ru-RU" sz="4800" b="1" cap="all" dirty="0">
              <a:solidFill>
                <a:srgbClr val="FFFFFF"/>
              </a:solidFill>
              <a:latin typeface="User Font Rounded Mplus 1c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3A669-8E6E-478F-80D8-4CCEA77081C2}"/>
              </a:ext>
            </a:extLst>
          </p:cNvPr>
          <p:cNvSpPr txBox="1"/>
          <p:nvPr/>
        </p:nvSpPr>
        <p:spPr>
          <a:xfrm>
            <a:off x="818650" y="5391834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Inter Regular"/>
              </a:rPr>
              <a:t>Заместитель генерального директора</a:t>
            </a:r>
          </a:p>
          <a:p>
            <a:r>
              <a:rPr lang="ru-RU" dirty="0">
                <a:solidFill>
                  <a:schemeClr val="bg1"/>
                </a:solidFill>
                <a:latin typeface="Inter Regular"/>
              </a:rPr>
              <a:t>Павел Александрович Сучков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0B6AED-B2A0-480D-84B6-CABF9D76A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2620" y="105857"/>
            <a:ext cx="4914900" cy="66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55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03E87E-C37B-4699-9D3B-1820D52E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042543E-0184-4323-8FBA-2A01FCDB9CA3}"/>
              </a:ext>
            </a:extLst>
          </p:cNvPr>
          <p:cNvSpPr/>
          <p:nvPr/>
        </p:nvSpPr>
        <p:spPr>
          <a:xfrm>
            <a:off x="6972972" y="0"/>
            <a:ext cx="5219028" cy="6858000"/>
          </a:xfrm>
          <a:prstGeom prst="rect">
            <a:avLst/>
          </a:prstGeom>
          <a:solidFill>
            <a:srgbClr val="529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9F9191-D521-4540-96B5-F94A2A21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6FB12-8154-493D-82E9-95B5DE80D24C}"/>
              </a:ext>
            </a:extLst>
          </p:cNvPr>
          <p:cNvSpPr txBox="1"/>
          <p:nvPr/>
        </p:nvSpPr>
        <p:spPr>
          <a:xfrm>
            <a:off x="365759" y="115503"/>
            <a:ext cx="7064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8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pPr algn="l"/>
            <a:r>
              <a:rPr lang="ru-RU" sz="2400" dirty="0"/>
              <a:t>Центр Промышленной Роботизации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08A09-0D07-477E-8A6B-CDA25F414CE9}"/>
              </a:ext>
            </a:extLst>
          </p:cNvPr>
          <p:cNvSpPr txBox="1"/>
          <p:nvPr/>
        </p:nvSpPr>
        <p:spPr>
          <a:xfrm>
            <a:off x="370828" y="1816359"/>
            <a:ext cx="503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solidFill>
                  <a:schemeClr val="bg1"/>
                </a:solidFill>
                <a:effectLst/>
                <a:latin typeface="Inter Regular"/>
              </a:rPr>
              <a:t>Указ Президента Российской Федерации от 07.05.2024 г. № 309</a:t>
            </a:r>
          </a:p>
        </p:txBody>
      </p:sp>
      <p:pic>
        <p:nvPicPr>
          <p:cNvPr id="1026" name="Picture 2" descr="Логотип">
            <a:extLst>
              <a:ext uri="{FF2B5EF4-FFF2-40B4-BE49-F238E27FC236}">
                <a16:creationId xmlns:a16="http://schemas.microsoft.com/office/drawing/2014/main" id="{868D7DCD-73A5-4F72-B339-7204D0F5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91" y="2603701"/>
            <a:ext cx="1287829" cy="165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32E282-FC2F-4F3D-AB6C-E33B93E02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838" y="4999621"/>
            <a:ext cx="3891816" cy="1309544"/>
          </a:xfrm>
          <a:prstGeom prst="roundRect">
            <a:avLst>
              <a:gd name="adj" fmla="val 10939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6ED97-F43A-4804-8694-BDCB22D0F337}"/>
              </a:ext>
            </a:extLst>
          </p:cNvPr>
          <p:cNvSpPr txBox="1"/>
          <p:nvPr/>
        </p:nvSpPr>
        <p:spPr>
          <a:xfrm>
            <a:off x="8823563" y="2682832"/>
            <a:ext cx="34102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0" i="0">
                <a:solidFill>
                  <a:schemeClr val="bg1"/>
                </a:solidFill>
                <a:effectLst/>
                <a:latin typeface="ITCFranklinGothicW10-Md 862390"/>
              </a:defRPr>
            </a:lvl1pPr>
          </a:lstStyle>
          <a:p>
            <a:r>
              <a:rPr lang="ru-RU" sz="2000" dirty="0"/>
              <a:t>Министерство промышленности, новых технологий и природных ресурсов Челябинской области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FC1C15-F038-417C-8FC2-7857FA7A6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204" y="4566979"/>
            <a:ext cx="1599441" cy="211097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A246093-7882-41C4-9BC5-621E7E1362E8}"/>
              </a:ext>
            </a:extLst>
          </p:cNvPr>
          <p:cNvGrpSpPr/>
          <p:nvPr/>
        </p:nvGrpSpPr>
        <p:grpSpPr>
          <a:xfrm>
            <a:off x="7328791" y="414927"/>
            <a:ext cx="4203121" cy="1650598"/>
            <a:chOff x="7328791" y="414927"/>
            <a:chExt cx="4203121" cy="165059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7E33193-14A7-47FA-BE9B-E80ED3A2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8791" y="414927"/>
              <a:ext cx="1287829" cy="1650598"/>
            </a:xfrm>
            <a:prstGeom prst="rect">
              <a:avLst/>
            </a:prstGeom>
          </p:spPr>
        </p:pic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0DED46FE-FB68-4C22-992D-45747373B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563" y="886283"/>
              <a:ext cx="270834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altLang="ru-RU" sz="2000" dirty="0">
                  <a:solidFill>
                    <a:schemeClr val="bg1"/>
                  </a:solidFill>
                  <a:latin typeface="ITCFranklinGothicW10-Md 862390"/>
                </a:rPr>
                <a:t>Правительство Челябинской области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B8E47A4-D4C0-46AA-AD73-6ED12DF8A046}"/>
              </a:ext>
            </a:extLst>
          </p:cNvPr>
          <p:cNvSpPr txBox="1"/>
          <p:nvPr/>
        </p:nvSpPr>
        <p:spPr>
          <a:xfrm>
            <a:off x="365759" y="3943189"/>
            <a:ext cx="4636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Inter Regular"/>
              </a:rPr>
              <a:t>Распоряжение Правительства Челябинской области от 05.08.2024 г. № 815-рп </a:t>
            </a:r>
            <a:endParaRPr lang="ru-RU" sz="1800" dirty="0">
              <a:solidFill>
                <a:schemeClr val="bg1"/>
              </a:solidFill>
              <a:latin typeface="Inter Regular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BC99EF-6F26-423B-B06E-D276E11813B5}"/>
              </a:ext>
            </a:extLst>
          </p:cNvPr>
          <p:cNvSpPr txBox="1"/>
          <p:nvPr/>
        </p:nvSpPr>
        <p:spPr>
          <a:xfrm>
            <a:off x="365760" y="719709"/>
            <a:ext cx="55397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ter Regular"/>
              </a:rPr>
              <a:t>ЦЕЛИ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pPr marL="266700"/>
            <a:r>
              <a:rPr lang="ru-RU" dirty="0">
                <a:solidFill>
                  <a:schemeClr val="bg1"/>
                </a:solidFill>
                <a:latin typeface="Inter Regular"/>
              </a:rPr>
              <a:t>Содействие и сопровождение внедрения роботов на всех этапах.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F0EE85-B4AE-407A-BD51-C68EA969E1FA}"/>
              </a:ext>
            </a:extLst>
          </p:cNvPr>
          <p:cNvSpPr txBox="1"/>
          <p:nvPr/>
        </p:nvSpPr>
        <p:spPr>
          <a:xfrm>
            <a:off x="313377" y="2619902"/>
            <a:ext cx="6116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algn="l"/>
            <a:r>
              <a:rPr lang="ru-RU" dirty="0">
                <a:solidFill>
                  <a:schemeClr val="bg1"/>
                </a:solidFill>
                <a:latin typeface="Inter Regular"/>
              </a:rPr>
              <a:t>Часть 6 пункт Ж:</a:t>
            </a:r>
          </a:p>
          <a:p>
            <a:pPr marL="266700" algn="l"/>
            <a:r>
              <a:rPr lang="ru-RU" b="0" i="0" dirty="0">
                <a:solidFill>
                  <a:schemeClr val="bg1"/>
                </a:solidFill>
                <a:effectLst/>
                <a:latin typeface="Inter Regular"/>
              </a:rPr>
              <a:t>вхождение к 2030 году Российской Федерации в число 25 ведущих стран мира по показателю плотности роботизации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D752AC-68F7-4EA0-B2C8-52A4EED41BB3}"/>
              </a:ext>
            </a:extLst>
          </p:cNvPr>
          <p:cNvSpPr txBox="1"/>
          <p:nvPr/>
        </p:nvSpPr>
        <p:spPr>
          <a:xfrm>
            <a:off x="313377" y="5081811"/>
            <a:ext cx="4874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/>
            <a:r>
              <a:rPr lang="ru-RU" sz="1800" dirty="0">
                <a:solidFill>
                  <a:schemeClr val="bg1"/>
                </a:solidFill>
                <a:latin typeface="Inter Regular"/>
              </a:rPr>
              <a:t>«О создании автономной некоммерческой организации </a:t>
            </a:r>
            <a:br>
              <a:rPr lang="ru-RU" sz="1800" dirty="0">
                <a:solidFill>
                  <a:schemeClr val="bg1"/>
                </a:solidFill>
                <a:latin typeface="Inter Regular"/>
              </a:rPr>
            </a:br>
            <a:r>
              <a:rPr lang="ru-RU" sz="1800" dirty="0">
                <a:solidFill>
                  <a:schemeClr val="bg1"/>
                </a:solidFill>
                <a:latin typeface="Inter Regular"/>
              </a:rPr>
              <a:t>«Центр промышленной роботизации»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22A7C61-7223-4999-AB3C-B8B93FC6F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2198" y="161808"/>
            <a:ext cx="478376" cy="6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8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AD50836-CAD3-4817-84DB-EF7E2E0C181A}"/>
              </a:ext>
            </a:extLst>
          </p:cNvPr>
          <p:cNvSpPr/>
          <p:nvPr/>
        </p:nvSpPr>
        <p:spPr>
          <a:xfrm>
            <a:off x="0" y="2781950"/>
            <a:ext cx="12192000" cy="4101929"/>
          </a:xfrm>
          <a:prstGeom prst="rect">
            <a:avLst/>
          </a:prstGeom>
          <a:solidFill>
            <a:srgbClr val="529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8FF0F60-D26A-43A5-880B-BDA54D1AD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9138C-D994-4360-AAB1-AFBDDF2CE8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F90581-1A46-4832-A974-21178F2A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82" y="1031373"/>
            <a:ext cx="3490718" cy="1174580"/>
          </a:xfrm>
          <a:prstGeom prst="roundRect">
            <a:avLst>
              <a:gd name="adj" fmla="val 10939"/>
            </a:avLst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79F04EC-BD63-48F7-9357-BD599C65B2DD}"/>
              </a:ext>
            </a:extLst>
          </p:cNvPr>
          <p:cNvGrpSpPr/>
          <p:nvPr/>
        </p:nvGrpSpPr>
        <p:grpSpPr>
          <a:xfrm>
            <a:off x="188384" y="1005454"/>
            <a:ext cx="3623219" cy="1226417"/>
            <a:chOff x="7535735" y="2757567"/>
            <a:chExt cx="4876379" cy="1650600"/>
          </a:xfrm>
        </p:grpSpPr>
        <p:pic>
          <p:nvPicPr>
            <p:cNvPr id="7" name="Picture 2" descr="Логотип">
              <a:extLst>
                <a:ext uri="{FF2B5EF4-FFF2-40B4-BE49-F238E27FC236}">
                  <a16:creationId xmlns:a16="http://schemas.microsoft.com/office/drawing/2014/main" id="{BDF2B50B-72E1-4D45-BBA4-9F492F8BF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735" y="2757567"/>
              <a:ext cx="1287830" cy="16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A7DA48-721D-4D51-A2AB-301C398B805B}"/>
                </a:ext>
              </a:extLst>
            </p:cNvPr>
            <p:cNvSpPr txBox="1"/>
            <p:nvPr/>
          </p:nvSpPr>
          <p:spPr>
            <a:xfrm>
              <a:off x="8823565" y="2795833"/>
              <a:ext cx="3588549" cy="1574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b="0" i="0">
                  <a:solidFill>
                    <a:schemeClr val="bg1"/>
                  </a:solidFill>
                  <a:effectLst/>
                  <a:latin typeface="ITCFranklinGothicW10-Md 86239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unded Mplus 1c "/>
                  <a:ea typeface="+mn-ea"/>
                  <a:cs typeface="+mn-cs"/>
                </a:rPr>
                <a:t>Органы государственной власти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unded Mplus 1c "/>
                  <a:ea typeface="+mn-ea"/>
                  <a:cs typeface="+mn-cs"/>
                </a:rPr>
                <a:t>Министерство промышленности, новых технологий и природных ресурсов Челябинской области</a:t>
              </a:r>
            </a:p>
          </p:txBody>
        </p:sp>
      </p:grp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A45259F6-F1A2-472F-BD39-C5CB714368CA}"/>
              </a:ext>
            </a:extLst>
          </p:cNvPr>
          <p:cNvCxnSpPr>
            <a:cxnSpLocks/>
            <a:stCxn id="3" idx="2"/>
          </p:cNvCxnSpPr>
          <p:nvPr/>
        </p:nvCxnSpPr>
        <p:spPr>
          <a:xfrm rot="5400000">
            <a:off x="3947700" y="658130"/>
            <a:ext cx="800218" cy="3895864"/>
          </a:xfrm>
          <a:prstGeom prst="bentConnector3">
            <a:avLst/>
          </a:prstGeom>
          <a:noFill/>
          <a:ln w="57150" cap="rnd">
            <a:gradFill flip="none" rotWithShape="1">
              <a:gsLst>
                <a:gs pos="38000">
                  <a:srgbClr val="529990"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288C8969-E0C0-48DC-80B4-766D9DB17F93}"/>
              </a:ext>
            </a:extLst>
          </p:cNvPr>
          <p:cNvCxnSpPr>
            <a:stCxn id="3" idx="2"/>
          </p:cNvCxnSpPr>
          <p:nvPr/>
        </p:nvCxnSpPr>
        <p:spPr>
          <a:xfrm rot="16200000" flipH="1">
            <a:off x="7853953" y="647741"/>
            <a:ext cx="800218" cy="3916642"/>
          </a:xfrm>
          <a:prstGeom prst="bentConnector3">
            <a:avLst/>
          </a:prstGeom>
          <a:noFill/>
          <a:ln w="57150" cap="rnd">
            <a:gradFill flip="none" rotWithShape="1">
              <a:gsLst>
                <a:gs pos="38000">
                  <a:srgbClr val="529990"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E78255CE-1C17-440F-B86D-82EDCD564408}"/>
              </a:ext>
            </a:extLst>
          </p:cNvPr>
          <p:cNvCxnSpPr>
            <a:cxnSpLocks/>
            <a:stCxn id="3" idx="2"/>
          </p:cNvCxnSpPr>
          <p:nvPr/>
        </p:nvCxnSpPr>
        <p:spPr>
          <a:xfrm rot="5400000">
            <a:off x="5892457" y="2602887"/>
            <a:ext cx="800218" cy="6350"/>
          </a:xfrm>
          <a:prstGeom prst="bentConnector3">
            <a:avLst>
              <a:gd name="adj1" fmla="val 50000"/>
            </a:avLst>
          </a:prstGeom>
          <a:noFill/>
          <a:ln w="57150" cap="rnd">
            <a:gradFill flip="none" rotWithShape="1">
              <a:gsLst>
                <a:gs pos="38000">
                  <a:srgbClr val="529990"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062" name="Picture 14" descr="Picture background">
            <a:extLst>
              <a:ext uri="{FF2B5EF4-FFF2-40B4-BE49-F238E27FC236}">
                <a16:creationId xmlns:a16="http://schemas.microsoft.com/office/drawing/2014/main" id="{FC01608B-D787-469D-974C-46F18D3D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8" b="97132" l="2347" r="96871">
                        <a14:foregroundMark x1="10039" y1="21121" x2="10039" y2="21121"/>
                        <a14:foregroundMark x1="5476" y1="32464" x2="5476" y2="32464"/>
                        <a14:foregroundMark x1="5606" y1="32073" x2="5606" y2="32073"/>
                        <a14:foregroundMark x1="54498" y1="29596" x2="54498" y2="29596"/>
                        <a14:foregroundMark x1="37679" y1="64668" x2="37679" y2="64668"/>
                        <a14:foregroundMark x1="52412" y1="42112" x2="52412" y2="42112"/>
                        <a14:foregroundMark x1="77966" y1="66493" x2="77966" y2="66493"/>
                        <a14:foregroundMark x1="77053" y1="71578" x2="77053" y2="71578"/>
                        <a14:foregroundMark x1="28422" y1="66623" x2="28422" y2="66623"/>
                        <a14:foregroundMark x1="27379" y1="71969" x2="27379" y2="71969"/>
                        <a14:foregroundMark x1="2477" y1="62842" x2="2477" y2="62842"/>
                        <a14:foregroundMark x1="58279" y1="97132" x2="58279" y2="97132"/>
                        <a14:foregroundMark x1="96871" y1="59452" x2="96871" y2="59452"/>
                        <a14:foregroundMark x1="57888" y1="2738" x2="57888" y2="2738"/>
                        <a14:foregroundMark x1="57497" y1="71969" x2="57497" y2="71969"/>
                        <a14:foregroundMark x1="55541" y1="72881" x2="55541" y2="72881"/>
                        <a14:foregroundMark x1="54498" y1="73142" x2="54498" y2="73142"/>
                        <a14:foregroundMark x1="44329" y1="72751" x2="44329" y2="72751"/>
                        <a14:foregroundMark x1="45502" y1="73272" x2="45502" y2="73272"/>
                        <a14:foregroundMark x1="38853" y1="73794" x2="38853" y2="73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175" y="1052679"/>
            <a:ext cx="1131969" cy="11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Соединитель: уступ 2056">
            <a:extLst>
              <a:ext uri="{FF2B5EF4-FFF2-40B4-BE49-F238E27FC236}">
                <a16:creationId xmlns:a16="http://schemas.microsoft.com/office/drawing/2014/main" id="{7A6B9DBE-A4C5-497B-BFD2-82F03BDFB63E}"/>
              </a:ext>
            </a:extLst>
          </p:cNvPr>
          <p:cNvCxnSpPr>
            <a:cxnSpLocks/>
            <a:stCxn id="3" idx="3"/>
            <a:endCxn id="2062" idx="1"/>
          </p:cNvCxnSpPr>
          <p:nvPr/>
        </p:nvCxnSpPr>
        <p:spPr>
          <a:xfrm>
            <a:off x="8041100" y="1618663"/>
            <a:ext cx="869075" cy="1"/>
          </a:xfrm>
          <a:prstGeom prst="bentConnector3">
            <a:avLst>
              <a:gd name="adj1" fmla="val 50000"/>
            </a:avLst>
          </a:prstGeom>
          <a:noFill/>
          <a:ln w="57150" cap="rnd">
            <a:gradFill flip="none" rotWithShape="1">
              <a:gsLst>
                <a:gs pos="38000">
                  <a:srgbClr val="529990"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63" name="TextBox 2062">
            <a:extLst>
              <a:ext uri="{FF2B5EF4-FFF2-40B4-BE49-F238E27FC236}">
                <a16:creationId xmlns:a16="http://schemas.microsoft.com/office/drawing/2014/main" id="{0ADE5C28-58FD-4367-80FD-2D7A13CC2807}"/>
              </a:ext>
            </a:extLst>
          </p:cNvPr>
          <p:cNvSpPr txBox="1"/>
          <p:nvPr/>
        </p:nvSpPr>
        <p:spPr>
          <a:xfrm>
            <a:off x="10042144" y="1327664"/>
            <a:ext cx="202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  <a:ea typeface="+mn-ea"/>
                <a:cs typeface="+mn-cs"/>
              </a:rPr>
              <a:t>Образовательные учреждения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434232-C315-4E67-B61A-E9288C578E9F}"/>
              </a:ext>
            </a:extLst>
          </p:cNvPr>
          <p:cNvSpPr txBox="1"/>
          <p:nvPr/>
        </p:nvSpPr>
        <p:spPr>
          <a:xfrm>
            <a:off x="317633" y="144379"/>
            <a:ext cx="6987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Regular"/>
                <a:ea typeface="+mn-ea"/>
                <a:cs typeface="+mn-cs"/>
              </a:rPr>
              <a:t>Центр Промышленной Роботизации</a:t>
            </a: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AA281FDF-5F21-4ABF-85C7-4D18BE7F6B71}"/>
              </a:ext>
            </a:extLst>
          </p:cNvPr>
          <p:cNvCxnSpPr>
            <a:cxnSpLocks/>
            <a:stCxn id="3" idx="1"/>
            <a:endCxn id="8" idx="3"/>
          </p:cNvCxnSpPr>
          <p:nvPr/>
        </p:nvCxnSpPr>
        <p:spPr>
          <a:xfrm rot="10800000">
            <a:off x="3811604" y="1618663"/>
            <a:ext cx="738779" cy="1"/>
          </a:xfrm>
          <a:prstGeom prst="bentConnector3">
            <a:avLst>
              <a:gd name="adj1" fmla="val 50000"/>
            </a:avLst>
          </a:prstGeom>
          <a:noFill/>
          <a:ln w="57150" cap="rnd">
            <a:gradFill flip="none" rotWithShape="1">
              <a:gsLst>
                <a:gs pos="38000">
                  <a:srgbClr val="529990"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prstDash val="sysDot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554B43D-39CA-4D63-9DDC-7D4DA2C24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02198" y="161808"/>
            <a:ext cx="478376" cy="646895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513AD1D-A6F7-4C36-9D0F-002B916FDD60}"/>
              </a:ext>
            </a:extLst>
          </p:cNvPr>
          <p:cNvSpPr/>
          <p:nvPr/>
        </p:nvSpPr>
        <p:spPr>
          <a:xfrm>
            <a:off x="654518" y="3006171"/>
            <a:ext cx="3490718" cy="2894115"/>
          </a:xfrm>
          <a:prstGeom prst="roundRect">
            <a:avLst>
              <a:gd name="adj" fmla="val 5986"/>
            </a:avLst>
          </a:prstGeom>
          <a:noFill/>
          <a:ln w="57150" cap="rnd">
            <a:gradFill flip="none" rotWithShape="1">
              <a:gsLst>
                <a:gs pos="38000">
                  <a:srgbClr val="529990"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3F117C6-DC6A-4FB9-9124-830A3312F4EA}"/>
              </a:ext>
            </a:extLst>
          </p:cNvPr>
          <p:cNvSpPr/>
          <p:nvPr/>
        </p:nvSpPr>
        <p:spPr>
          <a:xfrm>
            <a:off x="8467024" y="3006171"/>
            <a:ext cx="3490718" cy="2894115"/>
          </a:xfrm>
          <a:prstGeom prst="roundRect">
            <a:avLst>
              <a:gd name="adj" fmla="val 5986"/>
            </a:avLst>
          </a:prstGeom>
          <a:noFill/>
          <a:ln w="57150" cap="rnd">
            <a:gradFill flip="none" rotWithShape="1">
              <a:gsLst>
                <a:gs pos="38000">
                  <a:srgbClr val="529990"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6BD325-A853-4605-9C8B-582A3DC313DE}"/>
              </a:ext>
            </a:extLst>
          </p:cNvPr>
          <p:cNvSpPr txBox="1"/>
          <p:nvPr/>
        </p:nvSpPr>
        <p:spPr>
          <a:xfrm>
            <a:off x="843057" y="3149397"/>
            <a:ext cx="305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ter Regular"/>
              </a:rPr>
              <a:t>ПРОИЗВОДИТЕЛИ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9EDC6A-3761-4421-B5D7-13DD1C16ED97}"/>
              </a:ext>
            </a:extLst>
          </p:cNvPr>
          <p:cNvSpPr txBox="1"/>
          <p:nvPr/>
        </p:nvSpPr>
        <p:spPr>
          <a:xfrm>
            <a:off x="8910175" y="313804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ter Regular"/>
              </a:rPr>
              <a:t>ПОТРЕБИТЕЛИ</a:t>
            </a:r>
          </a:p>
        </p:txBody>
      </p:sp>
      <p:pic>
        <p:nvPicPr>
          <p:cNvPr id="52" name="Picture 6" descr="Picture background">
            <a:extLst>
              <a:ext uri="{FF2B5EF4-FFF2-40B4-BE49-F238E27FC236}">
                <a16:creationId xmlns:a16="http://schemas.microsoft.com/office/drawing/2014/main" id="{C9BC2719-73E9-483E-94A4-1FFBC2FFE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667" l="1750" r="90000">
                        <a14:foregroundMark x1="19917" y1="57833" x2="19917" y2="57833"/>
                        <a14:foregroundMark x1="5083" y1="56833" x2="5083" y2="56833"/>
                        <a14:foregroundMark x1="80417" y1="73833" x2="80417" y2="73833"/>
                        <a14:foregroundMark x1="56917" y1="89500" x2="56917" y2="89500"/>
                        <a14:foregroundMark x1="56000" y1="92667" x2="56000" y2="92667"/>
                        <a14:foregroundMark x1="58250" y1="92333" x2="58250" y2="92333"/>
                        <a14:foregroundMark x1="59000" y1="92000" x2="59000" y2="92000"/>
                        <a14:foregroundMark x1="7083" y1="36500" x2="7083" y2="36500"/>
                        <a14:foregroundMark x1="1750" y1="55667" x2="1750" y2="55667"/>
                        <a14:foregroundMark x1="13333" y1="90000" x2="13333" y2="90000"/>
                        <a14:foregroundMark x1="11750" y1="90167" x2="11750" y2="90167"/>
                        <a14:foregroundMark x1="11833" y1="92333" x2="11833" y2="92333"/>
                        <a14:foregroundMark x1="15500" y1="91833" x2="15500" y2="91833"/>
                        <a14:foregroundMark x1="53583" y1="92667" x2="53583" y2="92667"/>
                        <a14:foregroundMark x1="52000" y1="91500" x2="52000" y2="91500"/>
                        <a14:foregroundMark x1="55333" y1="42000" x2="55333" y2="42000"/>
                        <a14:foregroundMark x1="66333" y1="46667" x2="66333" y2="46667"/>
                        <a14:foregroundMark x1="52500" y1="88000" x2="52500" y2="88000"/>
                        <a14:foregroundMark x1="52417" y1="89333" x2="52417" y2="89333"/>
                        <a14:foregroundMark x1="20917" y1="48667" x2="20917" y2="48667"/>
                        <a14:foregroundMark x1="7083" y1="36167" x2="7083" y2="36167"/>
                        <a14:foregroundMark x1="6750" y1="38167" x2="6750" y2="38167"/>
                        <a14:foregroundMark x1="6417" y1="39833" x2="6417" y2="39833"/>
                        <a14:foregroundMark x1="5667" y1="71500" x2="5667" y2="71500"/>
                        <a14:foregroundMark x1="5000" y1="72167" x2="5000" y2="7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72" r="30424" b="4727"/>
          <a:stretch/>
        </p:blipFill>
        <p:spPr bwMode="auto">
          <a:xfrm>
            <a:off x="1236900" y="4463449"/>
            <a:ext cx="2265640" cy="11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7F20AD8-C4A9-4CF5-AB3D-6FAAEEF64AF5}"/>
              </a:ext>
            </a:extLst>
          </p:cNvPr>
          <p:cNvSpPr/>
          <p:nvPr/>
        </p:nvSpPr>
        <p:spPr>
          <a:xfrm>
            <a:off x="4544032" y="3006171"/>
            <a:ext cx="3490718" cy="2894115"/>
          </a:xfrm>
          <a:prstGeom prst="roundRect">
            <a:avLst>
              <a:gd name="adj" fmla="val 5986"/>
            </a:avLst>
          </a:prstGeom>
          <a:noFill/>
          <a:ln w="57150" cap="rnd">
            <a:gradFill flip="none" rotWithShape="1">
              <a:gsLst>
                <a:gs pos="38000">
                  <a:srgbClr val="529990">
                    <a:alpha val="99000"/>
                  </a:srgbClr>
                </a:gs>
                <a:gs pos="100000">
                  <a:schemeClr val="accent1">
                    <a:lumMod val="45000"/>
                    <a:lumOff val="55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E67B08-272E-42F4-9671-278633092766}"/>
              </a:ext>
            </a:extLst>
          </p:cNvPr>
          <p:cNvSpPr txBox="1"/>
          <p:nvPr/>
        </p:nvSpPr>
        <p:spPr>
          <a:xfrm>
            <a:off x="5059442" y="3138046"/>
            <a:ext cx="268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ter Regular"/>
              </a:rPr>
              <a:t>ИНТЕГРАТОРЫ</a:t>
            </a:r>
          </a:p>
        </p:txBody>
      </p:sp>
      <p:pic>
        <p:nvPicPr>
          <p:cNvPr id="55" name="Picture 8" descr="Picture background">
            <a:extLst>
              <a:ext uri="{FF2B5EF4-FFF2-40B4-BE49-F238E27FC236}">
                <a16:creationId xmlns:a16="http://schemas.microsoft.com/office/drawing/2014/main" id="{28A3B1BF-9AAB-4F1A-885C-5F654CD7A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2"/>
          <a:stretch/>
        </p:blipFill>
        <p:spPr bwMode="auto">
          <a:xfrm>
            <a:off x="5186505" y="4465566"/>
            <a:ext cx="2218472" cy="12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" descr="Picture background">
            <a:extLst>
              <a:ext uri="{FF2B5EF4-FFF2-40B4-BE49-F238E27FC236}">
                <a16:creationId xmlns:a16="http://schemas.microsoft.com/office/drawing/2014/main" id="{788EE768-DB3F-456F-B21A-4D7F6050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349" y="4233232"/>
            <a:ext cx="1998068" cy="13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6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20E412-C5B6-49E1-8EA8-A8B4B88A39DD}"/>
              </a:ext>
            </a:extLst>
          </p:cNvPr>
          <p:cNvSpPr/>
          <p:nvPr/>
        </p:nvSpPr>
        <p:spPr>
          <a:xfrm>
            <a:off x="-14969" y="0"/>
            <a:ext cx="6987941" cy="6857999"/>
          </a:xfrm>
          <a:prstGeom prst="rect">
            <a:avLst/>
          </a:prstGeom>
          <a:solidFill>
            <a:srgbClr val="529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DC81EF-C66B-4E4F-8EB3-ED21E929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55BF6-966A-4C27-98C8-52BD95AF1307}"/>
              </a:ext>
            </a:extLst>
          </p:cNvPr>
          <p:cNvSpPr txBox="1"/>
          <p:nvPr/>
        </p:nvSpPr>
        <p:spPr>
          <a:xfrm>
            <a:off x="317633" y="144379"/>
            <a:ext cx="6987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r>
              <a:rPr lang="ru-RU" dirty="0"/>
              <a:t>Работа с потребителями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F20E86D-A55E-482E-BFFC-1209D86B6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12727"/>
          <a:stretch/>
        </p:blipFill>
        <p:spPr bwMode="auto">
          <a:xfrm>
            <a:off x="8830884" y="932303"/>
            <a:ext cx="2796737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AA730021-0D50-4B2C-B526-C03072E1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121" y="4142418"/>
            <a:ext cx="3024265" cy="20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BE881B-B64F-4BF0-8DF4-6DED1D46D688}"/>
              </a:ext>
            </a:extLst>
          </p:cNvPr>
          <p:cNvSpPr txBox="1"/>
          <p:nvPr/>
        </p:nvSpPr>
        <p:spPr>
          <a:xfrm>
            <a:off x="317633" y="2089559"/>
            <a:ext cx="63741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Inter Regular"/>
              </a:rPr>
              <a:t>проведение экспертного </a:t>
            </a:r>
            <a:r>
              <a:rPr lang="ru-RU" dirty="0" err="1">
                <a:solidFill>
                  <a:schemeClr val="bg1"/>
                </a:solidFill>
                <a:latin typeface="Inter Regular"/>
              </a:rPr>
              <a:t>верхнеуровневого</a:t>
            </a:r>
            <a:r>
              <a:rPr lang="ru-RU" dirty="0">
                <a:solidFill>
                  <a:schemeClr val="bg1"/>
                </a:solidFill>
                <a:latin typeface="Inter Regular"/>
              </a:rPr>
              <a:t> производственного аудита;</a:t>
            </a:r>
            <a:endParaRPr lang="en-US" dirty="0">
              <a:solidFill>
                <a:schemeClr val="bg1"/>
              </a:solidFill>
              <a:latin typeface="Inter Regular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Inter Regular"/>
              </a:rPr>
              <a:t>определение техпроцесса, цепочки техпроцессов, роботизация которых может принести максимальный эффект;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Inter Regular"/>
              </a:rPr>
              <a:t>сопровождение предприятия по схеме «один робот в один техпроцесс»;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3546"/>
              </a:solidFill>
              <a:latin typeface="Inter Regular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546"/>
                </a:solidFill>
                <a:latin typeface="Inter Regular"/>
              </a:rPr>
              <a:t>определяем тип и ТТХ робота, 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546"/>
                </a:solidFill>
                <a:latin typeface="Inter Regular"/>
              </a:rPr>
              <a:t>помогаем выбрать интегратора. 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13546"/>
                </a:solidFill>
                <a:latin typeface="Inter Regular"/>
              </a:rPr>
              <a:t>определяем доступные и подходящие меры господдержки, помогаем собрать комплект необходимых для ее получения документов.</a:t>
            </a:r>
          </a:p>
          <a:p>
            <a:pPr marL="342900"/>
            <a:endParaRPr lang="en-US" dirty="0">
              <a:solidFill>
                <a:srgbClr val="313546"/>
              </a:solidFill>
              <a:latin typeface="Inter Regular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dirty="0">
                <a:solidFill>
                  <a:schemeClr val="bg1"/>
                </a:solidFill>
                <a:latin typeface="Inter Regular"/>
              </a:rPr>
              <a:t>Обучение и повышение квалификации сотрудников предприятий.</a:t>
            </a:r>
            <a:endParaRPr lang="en-US" dirty="0">
              <a:solidFill>
                <a:schemeClr val="bg1"/>
              </a:solidFill>
              <a:latin typeface="Inter Regular"/>
            </a:endParaRPr>
          </a:p>
        </p:txBody>
      </p:sp>
      <p:pic>
        <p:nvPicPr>
          <p:cNvPr id="3084" name="Picture 12" descr="Picture background">
            <a:extLst>
              <a:ext uri="{FF2B5EF4-FFF2-40B4-BE49-F238E27FC236}">
                <a16:creationId xmlns:a16="http://schemas.microsoft.com/office/drawing/2014/main" id="{AD5C4C95-1A62-4723-B278-9E5CE81B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08" y="2368247"/>
            <a:ext cx="4029414" cy="226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64C41A5-F44B-4965-9A30-4CE1B0D254BF}"/>
              </a:ext>
            </a:extLst>
          </p:cNvPr>
          <p:cNvSpPr txBox="1"/>
          <p:nvPr/>
        </p:nvSpPr>
        <p:spPr>
          <a:xfrm>
            <a:off x="317633" y="93230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Сопровождение внедрения РТК на всех этапах: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F792D-8A57-4EDA-A432-AC54E6A2A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2198" y="161808"/>
            <a:ext cx="478376" cy="6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59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7A2BE0D-66BE-48B6-9AB2-F7036081CC79}"/>
              </a:ext>
            </a:extLst>
          </p:cNvPr>
          <p:cNvSpPr/>
          <p:nvPr/>
        </p:nvSpPr>
        <p:spPr>
          <a:xfrm>
            <a:off x="8737978" y="8467"/>
            <a:ext cx="3454021" cy="6857999"/>
          </a:xfrm>
          <a:prstGeom prst="rect">
            <a:avLst/>
          </a:prstGeom>
          <a:solidFill>
            <a:srgbClr val="529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BEA5E1-3CAC-4B05-BC41-E85D7369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9138C-D994-4360-AAB1-AFBDDF2CE8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23F4DD9-D3C7-4DB0-8C2F-5C657FC031D0}"/>
              </a:ext>
            </a:extLst>
          </p:cNvPr>
          <p:cNvSpPr/>
          <p:nvPr/>
        </p:nvSpPr>
        <p:spPr>
          <a:xfrm>
            <a:off x="515938" y="1975876"/>
            <a:ext cx="1594804" cy="601856"/>
          </a:xfrm>
          <a:prstGeom prst="roundRect">
            <a:avLst/>
          </a:prstGeom>
          <a:gradFill flip="none" rotWithShape="1">
            <a:gsLst>
              <a:gs pos="38000">
                <a:srgbClr val="529990">
                  <a:alpha val="99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" panose="020F0502020204030204"/>
              </a:rPr>
              <a:t>Старт работ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9EDD893-E04B-4242-9EBD-FFBE7A42CE2A}"/>
              </a:ext>
            </a:extLst>
          </p:cNvPr>
          <p:cNvSpPr/>
          <p:nvPr/>
        </p:nvSpPr>
        <p:spPr>
          <a:xfrm>
            <a:off x="2780938" y="1975876"/>
            <a:ext cx="2086027" cy="601856"/>
          </a:xfrm>
          <a:prstGeom prst="roundRect">
            <a:avLst/>
          </a:prstGeom>
          <a:gradFill flip="none" rotWithShape="1">
            <a:gsLst>
              <a:gs pos="38000">
                <a:srgbClr val="529990">
                  <a:alpha val="99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" panose="020F0502020204030204"/>
              </a:rPr>
              <a:t>Формирование рабочей группы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1FE8B21-56CA-4CD8-9B1A-AA34618C17BC}"/>
              </a:ext>
            </a:extLst>
          </p:cNvPr>
          <p:cNvSpPr/>
          <p:nvPr/>
        </p:nvSpPr>
        <p:spPr>
          <a:xfrm>
            <a:off x="5476961" y="1975875"/>
            <a:ext cx="2969543" cy="601857"/>
          </a:xfrm>
          <a:prstGeom prst="roundRect">
            <a:avLst/>
          </a:prstGeom>
          <a:gradFill flip="none" rotWithShape="1">
            <a:gsLst>
              <a:gs pos="38000">
                <a:srgbClr val="529990">
                  <a:alpha val="99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" panose="020F0502020204030204"/>
              </a:rPr>
              <a:t>Технический аудит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7563A9-C3BC-468F-BE04-D539A9359822}"/>
              </a:ext>
            </a:extLst>
          </p:cNvPr>
          <p:cNvSpPr txBox="1"/>
          <p:nvPr/>
        </p:nvSpPr>
        <p:spPr>
          <a:xfrm>
            <a:off x="5352740" y="2824019"/>
            <a:ext cx="3110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Определение технологических операций и цепочек для внедрения РТК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Отчет о проведенном аудите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ТЗ на внедрение РТК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Перечень подходящих мер поддержки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F50EF1-C8FA-4D06-81B8-92BD47368B7F}"/>
              </a:ext>
            </a:extLst>
          </p:cNvPr>
          <p:cNvSpPr txBox="1"/>
          <p:nvPr/>
        </p:nvSpPr>
        <p:spPr>
          <a:xfrm>
            <a:off x="2512621" y="2824019"/>
            <a:ext cx="26550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Совместный приказ о создании рабочей группы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Определение даты старта работ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Дополнительная техническая информация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1BCD852-8AEA-4294-ADD2-41F907D3E59D}"/>
              </a:ext>
            </a:extLst>
          </p:cNvPr>
          <p:cNvSpPr/>
          <p:nvPr/>
        </p:nvSpPr>
        <p:spPr>
          <a:xfrm>
            <a:off x="9215506" y="1247391"/>
            <a:ext cx="2380256" cy="571717"/>
          </a:xfrm>
          <a:prstGeom prst="roundRect">
            <a:avLst/>
          </a:prstGeom>
          <a:gradFill flip="none" rotWithShape="1">
            <a:gsLst>
              <a:gs pos="38000">
                <a:srgbClr val="313546"/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Calibri" panose="020F0502020204030204"/>
              </a:rPr>
              <a:t>Внедрение РТК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3F5CF8-D180-4A3B-BCE8-D5ED69704A8E}"/>
              </a:ext>
            </a:extLst>
          </p:cNvPr>
          <p:cNvSpPr txBox="1"/>
          <p:nvPr/>
        </p:nvSpPr>
        <p:spPr>
          <a:xfrm>
            <a:off x="9061396" y="1863905"/>
            <a:ext cx="2973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Сбор ТКП на внедрение РТК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Разработка финансовой модели реализации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Выбор исполнителя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Внедрение РТК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prstClr val="white"/>
                </a:solidFill>
                <a:latin typeface="Inter Regular"/>
              </a:rPr>
              <a:t>Получение господдержки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E35EB1-B516-4CAD-8B51-0F54F196F94F}"/>
              </a:ext>
            </a:extLst>
          </p:cNvPr>
          <p:cNvSpPr txBox="1"/>
          <p:nvPr/>
        </p:nvSpPr>
        <p:spPr>
          <a:xfrm>
            <a:off x="36454" y="2857485"/>
            <a:ext cx="2406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Заявка от предприятия</a:t>
            </a:r>
          </a:p>
          <a:p>
            <a:pPr marL="176213" indent="-176213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white"/>
                </a:solidFill>
                <a:latin typeface="Inter Regular"/>
              </a:rPr>
              <a:t>Решение АНО «ЦПР» о старте работ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Regular"/>
              </a:rPr>
              <a:t>Соглашение о сотрудничестве</a:t>
            </a: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4583A840-053B-4036-8D49-F09FF3C7887B}"/>
              </a:ext>
            </a:extLst>
          </p:cNvPr>
          <p:cNvSpPr/>
          <p:nvPr/>
        </p:nvSpPr>
        <p:spPr>
          <a:xfrm>
            <a:off x="417925" y="1245155"/>
            <a:ext cx="8158818" cy="660257"/>
          </a:xfrm>
          <a:prstGeom prst="rightArrow">
            <a:avLst>
              <a:gd name="adj1" fmla="val 72033"/>
              <a:gd name="adj2" fmla="val 53147"/>
            </a:avLst>
          </a:prstGeom>
          <a:noFill/>
          <a:ln w="50800">
            <a:solidFill>
              <a:srgbClr val="529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Inter Regular"/>
              </a:rPr>
              <a:t>Дорожная карта развития роботизации при помощи РТК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CB823DE-1124-4307-A709-A709376AEE39}"/>
              </a:ext>
            </a:extLst>
          </p:cNvPr>
          <p:cNvCxnSpPr>
            <a:cxnSpLocks/>
          </p:cNvCxnSpPr>
          <p:nvPr/>
        </p:nvCxnSpPr>
        <p:spPr>
          <a:xfrm>
            <a:off x="2465594" y="1935649"/>
            <a:ext cx="0" cy="3030987"/>
          </a:xfrm>
          <a:prstGeom prst="line">
            <a:avLst/>
          </a:prstGeom>
          <a:gradFill flip="none" rotWithShape="1">
            <a:gsLst>
              <a:gs pos="38000">
                <a:srgbClr val="529990">
                  <a:alpha val="99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3975" cap="rnd">
            <a:gradFill flip="none" rotWithShape="1">
              <a:gsLst>
                <a:gs pos="0">
                  <a:srgbClr val="529990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6BDDB253-1489-4CE9-BB0B-30A03FF6DA05}"/>
              </a:ext>
            </a:extLst>
          </p:cNvPr>
          <p:cNvCxnSpPr>
            <a:cxnSpLocks/>
          </p:cNvCxnSpPr>
          <p:nvPr/>
        </p:nvCxnSpPr>
        <p:spPr>
          <a:xfrm>
            <a:off x="5205330" y="1905412"/>
            <a:ext cx="0" cy="2922043"/>
          </a:xfrm>
          <a:prstGeom prst="line">
            <a:avLst/>
          </a:prstGeom>
          <a:gradFill flip="none" rotWithShape="1">
            <a:gsLst>
              <a:gs pos="38000">
                <a:srgbClr val="529990">
                  <a:alpha val="99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3975" cap="rnd">
            <a:gradFill flip="none" rotWithShape="1">
              <a:gsLst>
                <a:gs pos="0">
                  <a:srgbClr val="529990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5E5C49A0-C2A4-43E1-AD03-453A903629E9}"/>
              </a:ext>
            </a:extLst>
          </p:cNvPr>
          <p:cNvCxnSpPr>
            <a:cxnSpLocks/>
          </p:cNvCxnSpPr>
          <p:nvPr/>
        </p:nvCxnSpPr>
        <p:spPr>
          <a:xfrm>
            <a:off x="8953466" y="606044"/>
            <a:ext cx="0" cy="6156969"/>
          </a:xfrm>
          <a:prstGeom prst="line">
            <a:avLst/>
          </a:prstGeom>
          <a:gradFill flip="none" rotWithShape="1">
            <a:gsLst>
              <a:gs pos="38000">
                <a:srgbClr val="529990">
                  <a:alpha val="99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2075" cap="rnd">
            <a:gradFill flip="none" rotWithShape="1">
              <a:gsLst>
                <a:gs pos="35000">
                  <a:srgbClr val="313546"/>
                </a:gs>
                <a:gs pos="0">
                  <a:schemeClr val="accent1">
                    <a:lumMod val="30000"/>
                    <a:lumOff val="7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24195C-0752-4550-B563-A88B8D95A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633" y="5642371"/>
            <a:ext cx="662988" cy="896541"/>
          </a:xfrm>
          <a:prstGeom prst="rect">
            <a:avLst/>
          </a:prstGeom>
        </p:spPr>
      </p:pic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72582F76-F02E-44A7-ADD3-CE73B146A1F6}"/>
              </a:ext>
            </a:extLst>
          </p:cNvPr>
          <p:cNvSpPr/>
          <p:nvPr/>
        </p:nvSpPr>
        <p:spPr>
          <a:xfrm rot="5400000">
            <a:off x="4167731" y="1330409"/>
            <a:ext cx="289284" cy="8268262"/>
          </a:xfrm>
          <a:prstGeom prst="rightBrace">
            <a:avLst>
              <a:gd name="adj1" fmla="val 81668"/>
              <a:gd name="adj2" fmla="val 50029"/>
            </a:avLst>
          </a:prstGeom>
          <a:noFill/>
          <a:ln w="53975" cap="rnd">
            <a:gradFill flip="none" rotWithShape="1">
              <a:gsLst>
                <a:gs pos="0">
                  <a:srgbClr val="529990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55520-833D-42C0-AD66-892C34D0416E}"/>
              </a:ext>
            </a:extLst>
          </p:cNvPr>
          <p:cNvSpPr txBox="1"/>
          <p:nvPr/>
        </p:nvSpPr>
        <p:spPr>
          <a:xfrm>
            <a:off x="1239514" y="5962445"/>
            <a:ext cx="718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* - совместно с представителями потребителя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F1DE1A-A7EB-4C51-B71B-2A5D29474F79}"/>
              </a:ext>
            </a:extLst>
          </p:cNvPr>
          <p:cNvSpPr txBox="1"/>
          <p:nvPr/>
        </p:nvSpPr>
        <p:spPr>
          <a:xfrm>
            <a:off x="317633" y="144379"/>
            <a:ext cx="9501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r>
              <a:rPr lang="ru-RU" dirty="0"/>
              <a:t>Дорожная карта взаимодействия с потребителями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040B10E-D1E5-43F8-A010-D904248CD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2198" y="161808"/>
            <a:ext cx="478376" cy="64689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05DAA7B-3F6C-426F-9441-4BEA0D52D4C2}"/>
              </a:ext>
            </a:extLst>
          </p:cNvPr>
          <p:cNvSpPr txBox="1"/>
          <p:nvPr/>
        </p:nvSpPr>
        <p:spPr>
          <a:xfrm>
            <a:off x="8953466" y="5296495"/>
            <a:ext cx="323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* - сопровождение предприятия представителями АНО «ЦПР»</a:t>
            </a:r>
          </a:p>
        </p:txBody>
      </p:sp>
    </p:spTree>
    <p:extLst>
      <p:ext uri="{BB962C8B-B14F-4D97-AF65-F5344CB8AC3E}">
        <p14:creationId xmlns:p14="http://schemas.microsoft.com/office/powerpoint/2010/main" val="297271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C004C4AC-481B-44E4-897C-8E649738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77" y="4117830"/>
            <a:ext cx="1614055" cy="24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47CC8EA2-4127-4060-A484-1A246EC3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10" y="3942398"/>
            <a:ext cx="2502477" cy="14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F92F420-1BF9-472E-B479-B2C899B2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2EBC9E-5DE7-4B35-9DF9-353281AA8B76}"/>
              </a:ext>
            </a:extLst>
          </p:cNvPr>
          <p:cNvSpPr/>
          <p:nvPr/>
        </p:nvSpPr>
        <p:spPr>
          <a:xfrm>
            <a:off x="-14969" y="0"/>
            <a:ext cx="6987941" cy="6857999"/>
          </a:xfrm>
          <a:prstGeom prst="rect">
            <a:avLst/>
          </a:prstGeom>
          <a:solidFill>
            <a:srgbClr val="529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A4828-7C39-45A5-94BA-8D0550E00254}"/>
              </a:ext>
            </a:extLst>
          </p:cNvPr>
          <p:cNvSpPr txBox="1"/>
          <p:nvPr/>
        </p:nvSpPr>
        <p:spPr>
          <a:xfrm>
            <a:off x="317633" y="144379"/>
            <a:ext cx="6987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r>
              <a:rPr lang="ru-RU" dirty="0"/>
              <a:t>Работа с Производителями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C0501-330D-4F33-9750-C6373E3269CF}"/>
              </a:ext>
            </a:extLst>
          </p:cNvPr>
          <p:cNvSpPr txBox="1"/>
          <p:nvPr/>
        </p:nvSpPr>
        <p:spPr>
          <a:xfrm>
            <a:off x="317633" y="889842"/>
            <a:ext cx="665533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Inter Regular"/>
              </a:rPr>
              <a:t>Создание единой базы производителей роботов в РФ;</a:t>
            </a:r>
            <a:endParaRPr lang="en-US" dirty="0">
              <a:latin typeface="Inter 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latin typeface="Inter 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Inter Regular"/>
              </a:rPr>
              <a:t>Предоставление производителям РТК качественной и количественной аналитики по требуемым для предприятий техническим и технологическим решениям в области роботизации производств для развития номенклатурного ряда выпускаемой продукции.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latin typeface="Inter 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Inter Regular"/>
              </a:rPr>
              <a:t>Повышение информированности предприятий о современных российских разработках в сфере РТК за счет проведения совместных мероприятий, участия в выставках, круглых столах и т.д.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latin typeface="Inter 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Inter Regular"/>
              </a:rPr>
              <a:t>Информирование и консультирование при подготовке документов для получения мер господдержки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79262F-2D62-4154-8929-D0C1AF1C1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02198" y="161808"/>
            <a:ext cx="478376" cy="646895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1AE41D5-BE9A-48D7-9CD2-032361B39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/>
          <a:stretch/>
        </p:blipFill>
        <p:spPr bwMode="auto">
          <a:xfrm>
            <a:off x="8842663" y="2337143"/>
            <a:ext cx="3355592" cy="18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619D8E9-8F89-4E9F-814D-51855DF8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74" y="966162"/>
            <a:ext cx="3854355" cy="19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90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59DB83-4DBD-4267-921B-82E0FD08ADA8}"/>
              </a:ext>
            </a:extLst>
          </p:cNvPr>
          <p:cNvSpPr/>
          <p:nvPr/>
        </p:nvSpPr>
        <p:spPr>
          <a:xfrm>
            <a:off x="7026442" y="0"/>
            <a:ext cx="5165558" cy="6858000"/>
          </a:xfrm>
          <a:prstGeom prst="rect">
            <a:avLst/>
          </a:prstGeom>
          <a:solidFill>
            <a:srgbClr val="529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2B1F5-1882-47FB-AA50-5BE7F58DCDAD}"/>
              </a:ext>
            </a:extLst>
          </p:cNvPr>
          <p:cNvSpPr txBox="1"/>
          <p:nvPr/>
        </p:nvSpPr>
        <p:spPr>
          <a:xfrm>
            <a:off x="317633" y="144379"/>
            <a:ext cx="6987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r>
              <a:rPr lang="ru-RU" dirty="0"/>
              <a:t>Работа с интеграторами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22AD0C-1323-47D6-ADD7-8463886B0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2198" y="161808"/>
            <a:ext cx="478376" cy="646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3AC3F9-7F84-4739-AB45-3888B412BB72}"/>
              </a:ext>
            </a:extLst>
          </p:cNvPr>
          <p:cNvSpPr txBox="1"/>
          <p:nvPr/>
        </p:nvSpPr>
        <p:spPr>
          <a:xfrm>
            <a:off x="317633" y="1003749"/>
            <a:ext cx="66972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Inter Regular"/>
              </a:rPr>
              <a:t>Создание единой базы (реестра) компаний, осуществляющих комплексное внедрение РТК.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  <a:latin typeface="Inter 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Inter Regular"/>
              </a:rPr>
              <a:t>Аттестация компаний-интеграторов, являющихся претендентами на получение мер региональной поддержки от Правительства Челябинской области.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chemeClr val="bg1"/>
              </a:solidFill>
              <a:latin typeface="Inter Regular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Inter Regular"/>
                <a:sym typeface="Symbol" panose="05050102010706020507" pitchFamily="18" charset="2"/>
              </a:rPr>
              <a:t>Повышение информированности предприятий-потребителей о современных тенденциях и опыте роботизации техпроцессов и технологических линий за счет внедрения отечественными компаниями-интеграторами промышленных роботов и их комбинаций. Проведение совместных мероприятий, участие в выставках, круглых столах и т.д.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94D81668-9E36-4DF4-BFC0-746B9B47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76" y="1003749"/>
            <a:ext cx="3319616" cy="15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Picture background">
            <a:extLst>
              <a:ext uri="{FF2B5EF4-FFF2-40B4-BE49-F238E27FC236}">
                <a16:creationId xmlns:a16="http://schemas.microsoft.com/office/drawing/2014/main" id="{CAD4C9B0-79DC-40A4-A5EB-3BA6EC4305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AB998E83-D501-4AC3-9D95-559313A9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641" y="2184981"/>
            <a:ext cx="3727450" cy="24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654F0EB6-A112-4C1A-AC30-3056ABC1B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r="10784"/>
          <a:stretch/>
        </p:blipFill>
        <p:spPr bwMode="auto">
          <a:xfrm>
            <a:off x="7111976" y="3520855"/>
            <a:ext cx="3692448" cy="24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DF1C221-B66D-4FC0-A309-EA057FAC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3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9B8825-3DE2-419A-8F84-EBC7616D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953E13-6887-499A-91D7-618300AD6DB7}"/>
              </a:ext>
            </a:extLst>
          </p:cNvPr>
          <p:cNvSpPr txBox="1"/>
          <p:nvPr/>
        </p:nvSpPr>
        <p:spPr>
          <a:xfrm>
            <a:off x="317633" y="144379"/>
            <a:ext cx="6987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r>
              <a:rPr lang="ru-RU" dirty="0"/>
              <a:t>Обучающие программы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1DF4B2-C787-4BC1-990A-FCB57D263BFA}"/>
              </a:ext>
            </a:extLst>
          </p:cNvPr>
          <p:cNvSpPr/>
          <p:nvPr/>
        </p:nvSpPr>
        <p:spPr>
          <a:xfrm>
            <a:off x="-14969" y="0"/>
            <a:ext cx="6987941" cy="6857999"/>
          </a:xfrm>
          <a:prstGeom prst="rect">
            <a:avLst/>
          </a:prstGeom>
          <a:solidFill>
            <a:srgbClr val="529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75F3FA-40B2-4338-8BD1-E63E3A038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2198" y="161808"/>
            <a:ext cx="478376" cy="646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5C5CAD-8BF6-4558-9F36-BC11A62E6136}"/>
              </a:ext>
            </a:extLst>
          </p:cNvPr>
          <p:cNvSpPr txBox="1"/>
          <p:nvPr/>
        </p:nvSpPr>
        <p:spPr>
          <a:xfrm>
            <a:off x="211426" y="334924"/>
            <a:ext cx="6987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r>
              <a:rPr lang="ru-RU" dirty="0"/>
              <a:t>Работа с Образовательными учреждениями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848603C-BDB1-411A-9BE2-E50FF8D6D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5750" y="3577433"/>
            <a:ext cx="3839644" cy="25597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A878C2-407E-4F92-A64A-52E761A3A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3397" y="654049"/>
            <a:ext cx="4162425" cy="2774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811369-64E0-455F-8485-64196FCDD61E}"/>
              </a:ext>
            </a:extLst>
          </p:cNvPr>
          <p:cNvSpPr txBox="1"/>
          <p:nvPr/>
        </p:nvSpPr>
        <p:spPr>
          <a:xfrm>
            <a:off x="413354" y="1222843"/>
            <a:ext cx="655961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buFont typeface="+mj-lt"/>
              <a:buAutoNum type="arabicPeriod"/>
              <a:defRPr>
                <a:solidFill>
                  <a:schemeClr val="bg1"/>
                </a:solidFill>
                <a:latin typeface="Inter Regular"/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Создание единой базы образовательных учреждений и программ в сфере подготовки кадров по направлениям роботизации и робототехники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Содействие разработке образовательных программ посредством предоставления образовательным учреждениям аналитики по потребностям участников рынка роботизации в компетенциях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Сопровождение совместных проектов и содействие расширению взаимодействия образовательных учреждений и потребителей образовательных услуг в сфере роботизации и робототехники.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Повышение информированности участников рынка образовательных услуг в сфере роботизации и робототехники о современных тенденциях и опыте подготовки кадров. Проведение совместных мероприятий, участие в выставках, круглых столах и т.д.</a:t>
            </a:r>
          </a:p>
        </p:txBody>
      </p:sp>
    </p:spTree>
    <p:extLst>
      <p:ext uri="{BB962C8B-B14F-4D97-AF65-F5344CB8AC3E}">
        <p14:creationId xmlns:p14="http://schemas.microsoft.com/office/powerpoint/2010/main" val="2978847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5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93D92D-4727-410B-BCDE-66453C31A7C7}"/>
              </a:ext>
            </a:extLst>
          </p:cNvPr>
          <p:cNvSpPr/>
          <p:nvPr/>
        </p:nvSpPr>
        <p:spPr>
          <a:xfrm>
            <a:off x="7026442" y="0"/>
            <a:ext cx="5165558" cy="6858000"/>
          </a:xfrm>
          <a:prstGeom prst="rect">
            <a:avLst/>
          </a:prstGeom>
          <a:solidFill>
            <a:srgbClr val="529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1F5D7E-9A6C-49C7-8EC3-A2DCD84C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9138C-D994-4360-AAB1-AFBDDF2CE835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01A8C-3D33-4D88-885A-6681373C1060}"/>
              </a:ext>
            </a:extLst>
          </p:cNvPr>
          <p:cNvSpPr txBox="1"/>
          <p:nvPr/>
        </p:nvSpPr>
        <p:spPr>
          <a:xfrm>
            <a:off x="317633" y="144379"/>
            <a:ext cx="8604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 i="0" cap="all">
                <a:solidFill>
                  <a:srgbClr val="FFFFFF"/>
                </a:solidFill>
                <a:effectLst/>
                <a:latin typeface="Inter Regular"/>
              </a:defRPr>
            </a:lvl1pPr>
          </a:lstStyle>
          <a:p>
            <a:r>
              <a:rPr lang="ru-RU" dirty="0"/>
              <a:t>Работа с органами государственной власти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00B7D-E498-4075-B1D2-E983989B3187}"/>
              </a:ext>
            </a:extLst>
          </p:cNvPr>
          <p:cNvSpPr txBox="1"/>
          <p:nvPr/>
        </p:nvSpPr>
        <p:spPr>
          <a:xfrm>
            <a:off x="317633" y="847150"/>
            <a:ext cx="658799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Inter Regular"/>
              </a:rPr>
              <a:t>Предоставление органам государственной власти аналитики по актуальному состоянию исполнения Указа 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Inter Regular"/>
              </a:rPr>
              <a:t>Президента Российской Федерации от 07.05.2024 г. № 309 о плотности роботизации.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Inter 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Inter Regular"/>
              </a:rPr>
              <a:t>Организация и сопровождение взаимодействия между органами гос. власти и участниками рынка роботизации и робототехники в части совершенствования законодательства и подзаконных нормативных правовых актов.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Inter Regular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Inter Regular"/>
              </a:rPr>
              <a:t>Аттестация компаний-интеграторов, являющихся претендентами на получение мер региональной поддержки от Правительства Челябинской области.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Inter Regular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Inter Regular"/>
                <a:sym typeface="Symbol" panose="05050102010706020507" pitchFamily="18" charset="2"/>
              </a:rPr>
              <a:t>Масштабирование в другие </a:t>
            </a:r>
            <a:r>
              <a:rPr lang="ru-RU" sz="1600">
                <a:solidFill>
                  <a:schemeClr val="bg1"/>
                </a:solidFill>
                <a:latin typeface="Inter Regular"/>
                <a:sym typeface="Symbol" panose="05050102010706020507" pitchFamily="18" charset="2"/>
              </a:rPr>
              <a:t>регионы посредством </a:t>
            </a:r>
            <a:r>
              <a:rPr lang="ru-RU" sz="1600" dirty="0">
                <a:solidFill>
                  <a:schemeClr val="bg1"/>
                </a:solidFill>
                <a:latin typeface="Inter Regular"/>
                <a:sym typeface="Symbol" panose="05050102010706020507" pitchFamily="18" charset="2"/>
              </a:rPr>
              <a:t>передачи опыта выстраивания взаимодействия со всеми участниками рынка робототехники и роботизации, опыта внедрений РТК на предприятия.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bg1"/>
              </a:solidFill>
              <a:latin typeface="Inter Regular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Inter Regular"/>
                <a:sym typeface="Symbol" panose="05050102010706020507" pitchFamily="18" charset="2"/>
              </a:rPr>
              <a:t>Проведение совместных мероприятий, участие в выставках, круглых столах и т.д.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2F2399C-E7B5-4D34-A48D-11B604FE7190}"/>
              </a:ext>
            </a:extLst>
          </p:cNvPr>
          <p:cNvGrpSpPr/>
          <p:nvPr/>
        </p:nvGrpSpPr>
        <p:grpSpPr>
          <a:xfrm>
            <a:off x="7628873" y="1003263"/>
            <a:ext cx="4245493" cy="1402210"/>
            <a:chOff x="7628873" y="1003263"/>
            <a:chExt cx="4245493" cy="1402210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2687D8E-E251-4287-9E45-FD4F1613A208}"/>
                </a:ext>
              </a:extLst>
            </p:cNvPr>
            <p:cNvSpPr/>
            <p:nvPr/>
          </p:nvSpPr>
          <p:spPr>
            <a:xfrm>
              <a:off x="7628873" y="1003263"/>
              <a:ext cx="4245493" cy="14022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4E74D92-835F-486F-819F-94F06365C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728" y="1310069"/>
              <a:ext cx="579082" cy="79565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1E90A6-AC0A-4A8D-8BFA-96E6C0647E28}"/>
                </a:ext>
              </a:extLst>
            </p:cNvPr>
            <p:cNvSpPr txBox="1"/>
            <p:nvPr/>
          </p:nvSpPr>
          <p:spPr>
            <a:xfrm>
              <a:off x="8391664" y="1082034"/>
              <a:ext cx="336078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Inter Regular"/>
                  <a:sym typeface="Symbol" panose="05050102010706020507" pitchFamily="18" charset="2"/>
                </a:rPr>
                <a:t>Министерство промышленности,</a:t>
              </a:r>
            </a:p>
            <a:p>
              <a:r>
                <a:rPr lang="ru-RU" sz="1600" dirty="0">
                  <a:latin typeface="Inter Regular"/>
                  <a:sym typeface="Symbol" panose="05050102010706020507" pitchFamily="18" charset="2"/>
                </a:rPr>
                <a:t>новых технологий и природных</a:t>
              </a:r>
            </a:p>
            <a:p>
              <a:r>
                <a:rPr lang="ru-RU" sz="1600" dirty="0">
                  <a:latin typeface="Inter Regular"/>
                  <a:sym typeface="Symbol" panose="05050102010706020507" pitchFamily="18" charset="2"/>
                </a:rPr>
                <a:t>ресурсов Челябинской области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5B919AA-5FA1-43C0-BFFA-BD778BB080CD}"/>
              </a:ext>
            </a:extLst>
          </p:cNvPr>
          <p:cNvGrpSpPr/>
          <p:nvPr/>
        </p:nvGrpSpPr>
        <p:grpSpPr>
          <a:xfrm>
            <a:off x="7628871" y="3119167"/>
            <a:ext cx="4245493" cy="1019318"/>
            <a:chOff x="7628871" y="3119167"/>
            <a:chExt cx="4245493" cy="1019318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A440FE-738E-4FB4-BB8D-B226091D6DC0}"/>
                </a:ext>
              </a:extLst>
            </p:cNvPr>
            <p:cNvSpPr/>
            <p:nvPr/>
          </p:nvSpPr>
          <p:spPr>
            <a:xfrm>
              <a:off x="7628871" y="3119167"/>
              <a:ext cx="4245493" cy="10193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173C7D6-B053-4BDF-A1F3-349AB2041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696" y="3219541"/>
              <a:ext cx="579082" cy="7956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D17F94-03E3-4CCB-A7C4-565A76656B1F}"/>
                </a:ext>
              </a:extLst>
            </p:cNvPr>
            <p:cNvSpPr txBox="1"/>
            <p:nvPr/>
          </p:nvSpPr>
          <p:spPr>
            <a:xfrm>
              <a:off x="8339602" y="3336438"/>
              <a:ext cx="341284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Inter Regular"/>
                  <a:sym typeface="Symbol" panose="05050102010706020507" pitchFamily="18" charset="2"/>
                </a:rPr>
                <a:t>Министерство образования </a:t>
              </a:r>
            </a:p>
            <a:p>
              <a:r>
                <a:rPr lang="ru-RU" sz="1600" dirty="0">
                  <a:latin typeface="Inter Regular"/>
                  <a:sym typeface="Symbol" panose="05050102010706020507" pitchFamily="18" charset="2"/>
                </a:rPr>
                <a:t>и науки Челябинской области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7B608AE-790F-4ABC-AB45-E8F97C781D6D}"/>
              </a:ext>
            </a:extLst>
          </p:cNvPr>
          <p:cNvGrpSpPr/>
          <p:nvPr/>
        </p:nvGrpSpPr>
        <p:grpSpPr>
          <a:xfrm>
            <a:off x="7628872" y="4852179"/>
            <a:ext cx="4245493" cy="1019318"/>
            <a:chOff x="7628872" y="4852179"/>
            <a:chExt cx="4245493" cy="101931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42D37834-69B8-4841-8608-ABEF73223120}"/>
                </a:ext>
              </a:extLst>
            </p:cNvPr>
            <p:cNvSpPr/>
            <p:nvPr/>
          </p:nvSpPr>
          <p:spPr>
            <a:xfrm>
              <a:off x="7628872" y="4852179"/>
              <a:ext cx="4245493" cy="10193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55AA4A8-FDD2-4C5E-8A4E-3D8A5A149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697" y="4964008"/>
              <a:ext cx="579082" cy="79565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31E5D2-E5DF-4CFB-B357-860ABD477975}"/>
                </a:ext>
              </a:extLst>
            </p:cNvPr>
            <p:cNvSpPr txBox="1"/>
            <p:nvPr/>
          </p:nvSpPr>
          <p:spPr>
            <a:xfrm>
              <a:off x="8391663" y="5069449"/>
              <a:ext cx="33607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dirty="0">
                  <a:latin typeface="Inter Regular"/>
                  <a:sym typeface="Symbol" panose="05050102010706020507" pitchFamily="18" charset="2"/>
                </a:rPr>
                <a:t>Правительство </a:t>
              </a:r>
            </a:p>
            <a:p>
              <a:r>
                <a:rPr lang="ru-RU" sz="1600" dirty="0">
                  <a:latin typeface="Inter Regular"/>
                  <a:sym typeface="Symbol" panose="05050102010706020507" pitchFamily="18" charset="2"/>
                </a:rPr>
                <a:t>Челябинской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043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650</Words>
  <Application>Microsoft Office PowerPoint</Application>
  <PresentationFormat>Широкоэкранный</PresentationFormat>
  <Paragraphs>102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Inter Regular</vt:lpstr>
      <vt:lpstr>ITCFranklinGothicW10-Md 862390</vt:lpstr>
      <vt:lpstr>Rounded Mplus 1c </vt:lpstr>
      <vt:lpstr>User Font Rounded Mplus 1c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 Решетников</dc:creator>
  <cp:lastModifiedBy>Пользователь</cp:lastModifiedBy>
  <cp:revision>88</cp:revision>
  <dcterms:created xsi:type="dcterms:W3CDTF">2025-04-21T08:04:52Z</dcterms:created>
  <dcterms:modified xsi:type="dcterms:W3CDTF">2025-05-20T09:07:53Z</dcterms:modified>
</cp:coreProperties>
</file>